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Layouts/slideLayout3.xml" ContentType="application/vnd.openxmlformats-officedocument.presentationml.slideLayout+xml"/>
  <Override PartName="/ppt/slides/slide3.xml" ContentType="application/vnd.openxmlformats-officedocument.presentationml.slide+xml"/>
  <Override PartName="/ppt/slides/slide4.xml" ContentType="application/vnd.openxmlformats-officedocument.presentationml.slide+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viewProps.xml" ContentType="application/vnd.openxmlformats-officedocument.presentationml.viewProps+xml"/>
  <Default Extension="bin" ContentType="application/vnd.openxmlformats-officedocument.presentationml.printerSettings"/>
  <Default Extension="rels" ContentType="application/vnd.openxmlformats-package.relationships+xml"/>
  <Override PartName="/ppt/slides/slide9.xml" ContentType="application/vnd.openxmlformats-officedocument.presentationml.slide+xml"/>
  <Override PartName="/ppt/slides/slide6.xml" ContentType="application/vnd.openxmlformats-officedocument.presentationml.slide+xml"/>
  <Override PartName="/ppt/slides/slide12.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sldIdLst>
    <p:sldId id="256" r:id="rId2"/>
    <p:sldId id="267" r:id="rId3"/>
    <p:sldId id="257" r:id="rId4"/>
    <p:sldId id="263" r:id="rId5"/>
    <p:sldId id="265" r:id="rId6"/>
    <p:sldId id="266" r:id="rId7"/>
    <p:sldId id="264" r:id="rId8"/>
    <p:sldId id="258" r:id="rId9"/>
    <p:sldId id="261" r:id="rId10"/>
    <p:sldId id="262" r:id="rId11"/>
    <p:sldId id="259" r:id="rId12"/>
    <p:sldId id="260"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varScale="1">
        <p:scale>
          <a:sx n="98" d="100"/>
          <a:sy n="98" d="100"/>
        </p:scale>
        <p:origin x="-640" y="-1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4" Type="http://schemas.openxmlformats.org/officeDocument/2006/relationships/printerSettings" Target="printerSettings/printerSettings1.bin"/><Relationship Id="rId4" Type="http://schemas.openxmlformats.org/officeDocument/2006/relationships/slide" Target="slides/slide3.xml"/><Relationship Id="rId7" Type="http://schemas.openxmlformats.org/officeDocument/2006/relationships/slide" Target="slides/slide6.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16" Type="http://schemas.openxmlformats.org/officeDocument/2006/relationships/viewProps" Target="viewProps.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5" Type="http://schemas.openxmlformats.org/officeDocument/2006/relationships/slide" Target="slides/slide4.xml"/><Relationship Id="rId15" Type="http://schemas.openxmlformats.org/officeDocument/2006/relationships/presProps" Target="presProps.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 Id="rId1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18792ED3-9964-AF47-8EEC-C9EB64E6B5DC}" type="datetimeFigureOut">
              <a:rPr lang="en-US" smtClean="0"/>
              <a:pPr/>
              <a:t>10/12/11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7F40445E-6343-1D45-BDD7-8E3DD8AACE3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792ED3-9964-AF47-8EEC-C9EB64E6B5DC}" type="datetimeFigureOut">
              <a:rPr lang="en-US" smtClean="0"/>
              <a:pPr/>
              <a:t>10/12/11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40445E-6343-1D45-BDD7-8E3DD8AACE3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792ED3-9964-AF47-8EEC-C9EB64E6B5DC}" type="datetimeFigureOut">
              <a:rPr lang="en-US" smtClean="0"/>
              <a:pPr/>
              <a:t>10/12/11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40445E-6343-1D45-BDD7-8E3DD8AACE3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792ED3-9964-AF47-8EEC-C9EB64E6B5DC}" type="datetimeFigureOut">
              <a:rPr lang="en-US" smtClean="0"/>
              <a:pPr/>
              <a:t>10/12/11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40445E-6343-1D45-BDD7-8E3DD8AACE32}" type="slidenum">
              <a:rPr lang="en-US" smtClean="0"/>
              <a:pPr/>
              <a:t>‹#›</a:t>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8792ED3-9964-AF47-8EEC-C9EB64E6B5DC}" type="datetimeFigureOut">
              <a:rPr lang="en-US" smtClean="0"/>
              <a:pPr/>
              <a:t>10/12/11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40445E-6343-1D45-BDD7-8E3DD8AACE32}"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8792ED3-9964-AF47-8EEC-C9EB64E6B5DC}" type="datetimeFigureOut">
              <a:rPr lang="en-US" smtClean="0"/>
              <a:pPr/>
              <a:t>10/12/11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40445E-6343-1D45-BDD7-8E3DD8AACE32}" type="slidenum">
              <a:rPr lang="en-US" smtClean="0"/>
              <a:pPr/>
              <a:t>‹#›</a:t>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8792ED3-9964-AF47-8EEC-C9EB64E6B5DC}" type="datetimeFigureOut">
              <a:rPr lang="en-US" smtClean="0"/>
              <a:pPr/>
              <a:t>10/12/11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40445E-6343-1D45-BDD7-8E3DD8AACE3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8792ED3-9964-AF47-8EEC-C9EB64E6B5DC}" type="datetimeFigureOut">
              <a:rPr lang="en-US" smtClean="0"/>
              <a:pPr/>
              <a:t>10/12/11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40445E-6343-1D45-BDD7-8E3DD8AACE32}" type="slidenum">
              <a:rPr lang="en-US" smtClean="0"/>
              <a:pPr/>
              <a:t>‹#›</a:t>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792ED3-9964-AF47-8EEC-C9EB64E6B5DC}" type="datetimeFigureOut">
              <a:rPr lang="en-US" smtClean="0"/>
              <a:pPr/>
              <a:t>10/12/11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40445E-6343-1D45-BDD7-8E3DD8AACE3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8792ED3-9964-AF47-8EEC-C9EB64E6B5DC}" type="datetimeFigureOut">
              <a:rPr lang="en-US" smtClean="0"/>
              <a:pPr/>
              <a:t>10/12/11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40445E-6343-1D45-BDD7-8E3DD8AACE3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18792ED3-9964-AF47-8EEC-C9EB64E6B5DC}" type="datetimeFigureOut">
              <a:rPr lang="en-US" smtClean="0"/>
              <a:pPr/>
              <a:t>10/12/11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7F40445E-6343-1D45-BDD7-8E3DD8AACE32}"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4" Type="http://schemas.openxmlformats.org/officeDocument/2006/relationships/slideLayout" Target="../slideLayouts/slideLayout4.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 Type="http://schemas.openxmlformats.org/officeDocument/2006/relationships/slideLayout" Target="../slideLayouts/slideLayout1.xml"/><Relationship Id="rId6" Type="http://schemas.openxmlformats.org/officeDocument/2006/relationships/slideLayout" Target="../slideLayouts/slideLayout6.xml"/><Relationship Id="rId8" Type="http://schemas.openxmlformats.org/officeDocument/2006/relationships/slideLayout" Target="../slideLayouts/slideLayout8.xml"/><Relationship Id="rId13" Type="http://schemas.openxmlformats.org/officeDocument/2006/relationships/image" Target="../media/image1.jpeg"/><Relationship Id="rId10" Type="http://schemas.openxmlformats.org/officeDocument/2006/relationships/slideLayout" Target="../slideLayouts/slideLayout10.xml"/><Relationship Id="rId5" Type="http://schemas.openxmlformats.org/officeDocument/2006/relationships/slideLayout" Target="../slideLayouts/slideLayout5.xml"/><Relationship Id="rId12" Type="http://schemas.openxmlformats.org/officeDocument/2006/relationships/theme" Target="../theme/theme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18792ED3-9964-AF47-8EEC-C9EB64E6B5DC}" type="datetimeFigureOut">
              <a:rPr lang="en-US" smtClean="0"/>
              <a:pPr/>
              <a:t>10/12/11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7F40445E-6343-1D45-BDD7-8E3DD8AACE3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blip.tv/file/4245245" TargetMode="External"/><Relationship Id="rId4" Type="http://schemas.openxmlformats.org/officeDocument/2006/relationships/hyperlink" Target="http://www.unmillenniumproject.org" TargetMode="External"/><Relationship Id="rId10" Type="http://schemas.openxmlformats.org/officeDocument/2006/relationships/hyperlink" Target="http://blip.tv/file/4245214" TargetMode="External"/><Relationship Id="rId5" Type="http://schemas.openxmlformats.org/officeDocument/2006/relationships/hyperlink" Target="http://www.unmillenniumproject.org/reports/index.htm" TargetMode="External"/><Relationship Id="rId7" Type="http://schemas.openxmlformats.org/officeDocument/2006/relationships/hyperlink" Target="http://www.blip.tv/file/4245247" TargetMode="External"/><Relationship Id="rId11" Type="http://schemas.openxmlformats.org/officeDocument/2006/relationships/hyperlink" Target="http://blip.tv/file/4245177" TargetMode="External"/><Relationship Id="rId1" Type="http://schemas.openxmlformats.org/officeDocument/2006/relationships/slideLayout" Target="../slideLayouts/slideLayout2.xml"/><Relationship Id="rId2" Type="http://schemas.openxmlformats.org/officeDocument/2006/relationships/hyperlink" Target="http://www.un.org/millenniumgoals/2008highlevel/index.shtml" TargetMode="External"/><Relationship Id="rId9" Type="http://schemas.openxmlformats.org/officeDocument/2006/relationships/hyperlink" Target="http://blip.tv/file/4245213" TargetMode="External"/><Relationship Id="rId3" Type="http://schemas.openxmlformats.org/officeDocument/2006/relationships/hyperlink" Target="http://www.un.org/millenniumgoals/2008highlevel/commitments.shtml" TargetMode="External"/><Relationship Id="rId6" Type="http://schemas.openxmlformats.org/officeDocument/2006/relationships/hyperlink" Target="http://www.endpoverty2015.org/"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www.un.org/millenniumgoals/environ.shtml" TargetMode="External"/><Relationship Id="rId4" Type="http://schemas.openxmlformats.org/officeDocument/2006/relationships/hyperlink" Target="http://www.un.org/millenniumgoals/gender.shtml" TargetMode="External"/><Relationship Id="rId5" Type="http://schemas.openxmlformats.org/officeDocument/2006/relationships/hyperlink" Target="http://www.un.org/millenniumgoals/childhealth.shtml" TargetMode="External"/><Relationship Id="rId7" Type="http://schemas.openxmlformats.org/officeDocument/2006/relationships/hyperlink" Target="http://www.un.org/millenniumgoals/aids.shtml" TargetMode="External"/><Relationship Id="rId1" Type="http://schemas.openxmlformats.org/officeDocument/2006/relationships/slideLayout" Target="../slideLayouts/slideLayout2.xml"/><Relationship Id="rId2" Type="http://schemas.openxmlformats.org/officeDocument/2006/relationships/hyperlink" Target="http://www.un.org/millenniumgoals/poverty.shtml" TargetMode="External"/><Relationship Id="rId9" Type="http://schemas.openxmlformats.org/officeDocument/2006/relationships/hyperlink" Target="http://www.un.org/millenniumgoals/global.shtml" TargetMode="External"/><Relationship Id="rId3" Type="http://schemas.openxmlformats.org/officeDocument/2006/relationships/hyperlink" Target="http://www.un.org/millenniumgoals/education.shtml" TargetMode="External"/><Relationship Id="rId6" Type="http://schemas.openxmlformats.org/officeDocument/2006/relationships/hyperlink" Target="http://www.un.org/millenniumgoals/maternal.shtml" TargetMode="External"/></Relationships>
</file>

<file path=ppt/slides/_rels/slide9.xml.rels><?xml version="1.0" encoding="UTF-8" standalone="yes"?>
<Relationships xmlns="http://schemas.openxmlformats.org/package/2006/relationships"><Relationship Id="rId4" Type="http://schemas.openxmlformats.org/officeDocument/2006/relationships/hyperlink" Target="http://www.un.org/millennium/declaration/ares552e.pdf" TargetMode="External"/><Relationship Id="rId1" Type="http://schemas.openxmlformats.org/officeDocument/2006/relationships/slideLayout" Target="../slideLayouts/slideLayout2.xml"/><Relationship Id="rId2" Type="http://schemas.openxmlformats.org/officeDocument/2006/relationships/hyperlink" Target="http://webcast.un.org/ramgen/ondemand/documentary/2008/mdg_makeithappen_081017.rm?start=00:00:11&amp;end=00:04:38" TargetMode="External"/><Relationship Id="rId3" Type="http://schemas.openxmlformats.org/officeDocument/2006/relationships/hyperlink" Target="http://www.un.org/millennium/summit.htm" TargetMode="External"/><Relationship Id="rId5" Type="http://schemas.openxmlformats.org/officeDocument/2006/relationships/hyperlink" Target="http://www.un.org/summit2005"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Aim</a:t>
            </a:r>
            <a:br>
              <a:rPr lang="en-US" dirty="0" smtClean="0"/>
            </a:br>
            <a:r>
              <a:rPr lang="en-US" dirty="0" smtClean="0"/>
              <a:t>Kingdom or </a:t>
            </a:r>
            <a:r>
              <a:rPr lang="en-US" dirty="0" err="1" smtClean="0"/>
              <a:t>Millenial</a:t>
            </a:r>
            <a:r>
              <a:rPr lang="en-US" dirty="0" smtClean="0"/>
              <a:t>?</a:t>
            </a:r>
            <a:endParaRPr lang="en-US" dirty="0"/>
          </a:p>
        </p:txBody>
      </p:sp>
      <p:sp>
        <p:nvSpPr>
          <p:cNvPr id="3" name="Subtitle 2"/>
          <p:cNvSpPr>
            <a:spLocks noGrp="1"/>
          </p:cNvSpPr>
          <p:nvPr>
            <p:ph type="subTitle" idx="1"/>
          </p:nvPr>
        </p:nvSpPr>
        <p:spPr>
          <a:xfrm>
            <a:off x="0" y="3611607"/>
            <a:ext cx="8458200" cy="1199704"/>
          </a:xfrm>
        </p:spPr>
        <p:txBody>
          <a:bodyPr/>
          <a:lstStyle/>
          <a:p>
            <a:r>
              <a:rPr lang="en-US" dirty="0" smtClean="0"/>
              <a:t>Are All Christian Development Agencies Christian?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01350" y="836437"/>
            <a:ext cx="8750980" cy="6226800"/>
          </a:xfrm>
        </p:spPr>
        <p:txBody>
          <a:bodyPr>
            <a:normAutofit fontScale="62500" lnSpcReduction="20000"/>
          </a:bodyPr>
          <a:lstStyle/>
          <a:p>
            <a:endParaRPr lang="en-US" dirty="0" smtClean="0"/>
          </a:p>
          <a:p>
            <a:r>
              <a:rPr lang="en-US" b="1" dirty="0" smtClean="0">
                <a:hlinkClick r:id="rId2"/>
              </a:rPr>
              <a:t>2008 High-level Event on the MDGs</a:t>
            </a:r>
            <a:endParaRPr lang="en-US" b="1" dirty="0" smtClean="0"/>
          </a:p>
          <a:p>
            <a:r>
              <a:rPr lang="en-US" dirty="0" smtClean="0"/>
              <a:t>Governments, foundations, businesses and civil society groups rallied around the call to action to slash poverty, hunger and disease by 2015, by announcing new </a:t>
            </a:r>
            <a:r>
              <a:rPr lang="en-US" dirty="0" smtClean="0">
                <a:hlinkClick r:id="rId3"/>
              </a:rPr>
              <a:t>commitments</a:t>
            </a:r>
            <a:r>
              <a:rPr lang="en-US" dirty="0" smtClean="0"/>
              <a:t> to meet the Millennium Development Goals, at a high-level event at UN Headquarters on 25 September 2008. The gathering "exceeded our most optimistic expectations," UN Secretary-General Ban </a:t>
            </a:r>
            <a:r>
              <a:rPr lang="en-US" dirty="0" err="1" smtClean="0"/>
              <a:t>Ki</a:t>
            </a:r>
            <a:r>
              <a:rPr lang="en-US" dirty="0" smtClean="0"/>
              <a:t>-moon said, noting that it generated an estimated $16 billion, including some $1.6 billion to bolster food security, more than $4.5 billion for education and $3 billion to combat malaria. </a:t>
            </a:r>
          </a:p>
          <a:p>
            <a:r>
              <a:rPr lang="en-US" b="1" dirty="0" smtClean="0">
                <a:hlinkClick r:id="rId4"/>
              </a:rPr>
              <a:t>UN Millennium Project</a:t>
            </a:r>
            <a:endParaRPr lang="en-US" b="1" dirty="0" smtClean="0"/>
          </a:p>
          <a:p>
            <a:r>
              <a:rPr lang="en-US" dirty="0" smtClean="0"/>
              <a:t>The Millennium Project was commissioned by the United Nations Secretary-General in 2002 to develop a concrete action plan for the world to achieve the Millennium Development Goals and to reverse the grinding poverty, hunger and disease affecting billions of people. In 2005, the independent advisory body headed by Professor Jeffrey Sachs, presented its final recommendations to the Secretary-General in a synthesis volume “</a:t>
            </a:r>
            <a:r>
              <a:rPr lang="en-US" dirty="0" smtClean="0">
                <a:hlinkClick r:id="rId5"/>
              </a:rPr>
              <a:t>Investing in Development: A Practical Plan to Achieve the Millennium Development Goals</a:t>
            </a:r>
            <a:r>
              <a:rPr lang="en-US" dirty="0" smtClean="0"/>
              <a:t>.” </a:t>
            </a:r>
          </a:p>
          <a:p>
            <a:r>
              <a:rPr lang="en-US" b="1" dirty="0" smtClean="0">
                <a:hlinkClick r:id="rId6"/>
              </a:rPr>
              <a:t>UN Millennium Campaign</a:t>
            </a:r>
            <a:endParaRPr lang="en-US" b="1" dirty="0" smtClean="0"/>
          </a:p>
          <a:p>
            <a:r>
              <a:rPr lang="en-US" dirty="0" smtClean="0"/>
              <a:t>The United Nations Millennium Campaign, started in 2002, supports and inspires people from around the world to take action in support of the Millennium Development Goals. Watch the videos by the Millennium Campaign on </a:t>
            </a:r>
            <a:r>
              <a:rPr lang="en-US" dirty="0" smtClean="0">
                <a:hlinkClick r:id="rId7"/>
              </a:rPr>
              <a:t>poverty</a:t>
            </a:r>
            <a:r>
              <a:rPr lang="en-US" dirty="0" smtClean="0"/>
              <a:t>, </a:t>
            </a:r>
            <a:r>
              <a:rPr lang="en-US" dirty="0" smtClean="0">
                <a:hlinkClick r:id="rId8"/>
              </a:rPr>
              <a:t>education</a:t>
            </a:r>
            <a:r>
              <a:rPr lang="en-US" dirty="0" smtClean="0"/>
              <a:t>, </a:t>
            </a:r>
            <a:r>
              <a:rPr lang="en-US" dirty="0" smtClean="0">
                <a:hlinkClick r:id="rId9"/>
              </a:rPr>
              <a:t>women’s empowerment</a:t>
            </a:r>
            <a:r>
              <a:rPr lang="en-US" dirty="0" smtClean="0"/>
              <a:t>, </a:t>
            </a:r>
            <a:r>
              <a:rPr lang="en-US" dirty="0" smtClean="0">
                <a:hlinkClick r:id="rId10"/>
              </a:rPr>
              <a:t>maternal health</a:t>
            </a:r>
            <a:r>
              <a:rPr lang="en-US" dirty="0" smtClean="0"/>
              <a:t> and the </a:t>
            </a:r>
            <a:r>
              <a:rPr lang="en-US" dirty="0" smtClean="0">
                <a:hlinkClick r:id="rId11"/>
              </a:rPr>
              <a:t>environment</a:t>
            </a:r>
            <a:r>
              <a:rPr lang="en-US" dirty="0" smtClean="0"/>
              <a:t> and discover how the lives of ten ordinary people around the world are impacted in profound ways by the level of progress their countries have made towards achieving the Goals. </a:t>
            </a:r>
          </a:p>
          <a:p>
            <a:endParaRPr lang="en-US" dirty="0"/>
          </a:p>
        </p:txBody>
      </p:sp>
      <p:sp>
        <p:nvSpPr>
          <p:cNvPr id="3" name="Title 2"/>
          <p:cNvSpPr>
            <a:spLocks noGrp="1"/>
          </p:cNvSpPr>
          <p:nvPr>
            <p:ph type="title"/>
          </p:nvPr>
        </p:nvSpPr>
        <p:spPr/>
        <p:txBody>
          <a:bodyPr/>
          <a:lstStyle/>
          <a:p>
            <a:r>
              <a:rPr lang="en-US" dirty="0" smtClean="0"/>
              <a:t>From Politics to Campaign</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Review the slide of</a:t>
            </a:r>
            <a:r>
              <a:rPr lang="en-US" dirty="0" smtClean="0"/>
              <a:t> “Jesus </a:t>
            </a:r>
            <a:r>
              <a:rPr lang="en-US" dirty="0" smtClean="0"/>
              <a:t>is the </a:t>
            </a:r>
            <a:r>
              <a:rPr lang="en-US" dirty="0" smtClean="0"/>
              <a:t>answer” </a:t>
            </a:r>
            <a:r>
              <a:rPr lang="en-US" dirty="0" smtClean="0"/>
              <a:t>from previous presentation</a:t>
            </a:r>
            <a:endParaRPr lang="en-US" dirty="0"/>
          </a:p>
        </p:txBody>
      </p:sp>
      <p:sp>
        <p:nvSpPr>
          <p:cNvPr id="3" name="Title 2"/>
          <p:cNvSpPr>
            <a:spLocks noGrp="1"/>
          </p:cNvSpPr>
          <p:nvPr>
            <p:ph type="title"/>
          </p:nvPr>
        </p:nvSpPr>
        <p:spPr/>
        <p:txBody>
          <a:bodyPr/>
          <a:lstStyle/>
          <a:p>
            <a:r>
              <a:rPr lang="en-US" dirty="0" smtClean="0"/>
              <a:t>Where do these overlap?</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3" name="Title 2"/>
          <p:cNvSpPr>
            <a:spLocks noGrp="1"/>
          </p:cNvSpPr>
          <p:nvPr>
            <p:ph type="title"/>
          </p:nvPr>
        </p:nvSpPr>
        <p:spPr>
          <a:xfrm>
            <a:off x="457200" y="274638"/>
            <a:ext cx="8229600" cy="1475682"/>
          </a:xfrm>
        </p:spPr>
        <p:txBody>
          <a:bodyPr>
            <a:normAutofit/>
          </a:bodyPr>
          <a:lstStyle/>
          <a:p>
            <a:r>
              <a:rPr lang="en-US" sz="2800" dirty="0" smtClean="0"/>
              <a:t>In what ways are Development Goals inadequate expressions </a:t>
            </a:r>
            <a:r>
              <a:rPr lang="en-US" sz="2800" dirty="0" err="1" smtClean="0"/>
              <a:t>fo</a:t>
            </a:r>
            <a:r>
              <a:rPr lang="en-US" sz="2800" dirty="0" smtClean="0"/>
              <a:t> the Kingdom?</a:t>
            </a:r>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buNone/>
            </a:pPr>
            <a:r>
              <a:rPr lang="en-US" dirty="0" smtClean="0"/>
              <a:t>Choose one of the following statements for debate:</a:t>
            </a:r>
          </a:p>
          <a:p>
            <a:r>
              <a:rPr lang="en-US" dirty="0" smtClean="0"/>
              <a:t>The UN with its development goals is the fulfillment of the Kingdom in its goals of abolishing poverty and bringing global justice.</a:t>
            </a:r>
          </a:p>
          <a:p>
            <a:r>
              <a:rPr lang="en-US" dirty="0" smtClean="0"/>
              <a:t>The Kingdom of God, not the UN is the primary vehicle for abolishing poverty globally.</a:t>
            </a:r>
          </a:p>
          <a:p>
            <a:r>
              <a:rPr lang="en-US" dirty="0" smtClean="0"/>
              <a:t>The UN, not the Kingdom of God will save the world from poverty. </a:t>
            </a:r>
          </a:p>
          <a:p>
            <a:pPr lvl="1"/>
            <a:r>
              <a:rPr lang="en-US" dirty="0" smtClean="0"/>
              <a:t>Consider issues of Goals, Style, Time Frames, Resourcing Capacity…</a:t>
            </a:r>
            <a:endParaRPr lang="en-US" dirty="0"/>
          </a:p>
        </p:txBody>
      </p:sp>
      <p:sp>
        <p:nvSpPr>
          <p:cNvPr id="3" name="Title 2"/>
          <p:cNvSpPr>
            <a:spLocks noGrp="1"/>
          </p:cNvSpPr>
          <p:nvPr>
            <p:ph type="title"/>
          </p:nvPr>
        </p:nvSpPr>
        <p:spPr/>
        <p:txBody>
          <a:bodyPr>
            <a:normAutofit fontScale="90000"/>
          </a:bodyPr>
          <a:lstStyle/>
          <a:p>
            <a:r>
              <a:rPr lang="en-US" dirty="0" smtClean="0"/>
              <a:t>Debate: The UNDG and the Kingdom of God</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(See Kingdom Power Point)</a:t>
            </a:r>
            <a:endParaRPr lang="en-US" dirty="0" smtClean="0"/>
          </a:p>
          <a:p>
            <a:r>
              <a:rPr lang="en-US" dirty="0" smtClean="0"/>
              <a:t>Rauschenbusch, “The Kingdom of God is the highest good”</a:t>
            </a:r>
          </a:p>
          <a:p>
            <a:r>
              <a:rPr lang="en-US" dirty="0" smtClean="0"/>
              <a:t>The Style of the Kingdom</a:t>
            </a:r>
            <a:endParaRPr lang="en-US" dirty="0" smtClean="0"/>
          </a:p>
          <a:p>
            <a:pPr lvl="1"/>
            <a:r>
              <a:rPr lang="en-US" dirty="0" smtClean="0"/>
              <a:t>How Does a Mustard Seed vanquish an Empire?</a:t>
            </a:r>
          </a:p>
          <a:p>
            <a:pPr lvl="1"/>
            <a:r>
              <a:rPr lang="en-US" dirty="0" smtClean="0"/>
              <a:t>What value does not breaking a dimly burning wick have in a Globalised Oppressive World?</a:t>
            </a:r>
            <a:endParaRPr lang="en-US" dirty="0" smtClean="0"/>
          </a:p>
          <a:p>
            <a:endParaRPr lang="en-US" dirty="0" smtClean="0"/>
          </a:p>
          <a:p>
            <a:endParaRPr lang="en-US" dirty="0"/>
          </a:p>
        </p:txBody>
      </p:sp>
      <p:sp>
        <p:nvSpPr>
          <p:cNvPr id="3" name="Title 2"/>
          <p:cNvSpPr>
            <a:spLocks noGrp="1"/>
          </p:cNvSpPr>
          <p:nvPr>
            <p:ph type="title"/>
          </p:nvPr>
        </p:nvSpPr>
        <p:spPr/>
        <p:txBody>
          <a:bodyPr>
            <a:normAutofit fontScale="90000"/>
          </a:bodyPr>
          <a:lstStyle/>
          <a:p>
            <a:r>
              <a:rPr lang="en-US" dirty="0" smtClean="0"/>
              <a:t>What are the Goals of the Kingdom of God?</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Poverty is largely (not always) a symptom of spiritual issues, </a:t>
            </a:r>
            <a:r>
              <a:rPr lang="en-US" dirty="0" smtClean="0"/>
              <a:t>beliefs</a:t>
            </a:r>
            <a:r>
              <a:rPr lang="en-US" dirty="0" smtClean="0"/>
              <a:t>, underlying a culture</a:t>
            </a:r>
          </a:p>
          <a:p>
            <a:r>
              <a:rPr lang="en-US" dirty="0" smtClean="0"/>
              <a:t>Poverty is largely because of violation of many of the Biblical principles of Kingdom Economics</a:t>
            </a:r>
          </a:p>
          <a:p>
            <a:r>
              <a:rPr lang="en-US" dirty="0" smtClean="0"/>
              <a:t>Poverty is largely because of cultural configurations that violate Kingdom social and Political principles</a:t>
            </a:r>
          </a:p>
          <a:p>
            <a:r>
              <a:rPr lang="en-US" dirty="0" smtClean="0"/>
              <a:t>THUS, the primary issue is not the economics poverty but establishing Kingdom movements that bring righteous people, righteous values and righteousness into the culture and social and economic structures.  </a:t>
            </a:r>
            <a:endParaRPr lang="en-US" dirty="0"/>
          </a:p>
        </p:txBody>
      </p:sp>
      <p:sp>
        <p:nvSpPr>
          <p:cNvPr id="3" name="Title 2"/>
          <p:cNvSpPr>
            <a:spLocks noGrp="1"/>
          </p:cNvSpPr>
          <p:nvPr>
            <p:ph type="title"/>
          </p:nvPr>
        </p:nvSpPr>
        <p:spPr/>
        <p:txBody>
          <a:bodyPr>
            <a:normAutofit fontScale="90000"/>
          </a:bodyPr>
          <a:lstStyle/>
          <a:p>
            <a:r>
              <a:rPr lang="en-US" dirty="0" smtClean="0"/>
              <a:t>Eradicating Poverty is not the Primary Goal.</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Preaching</a:t>
            </a:r>
          </a:p>
          <a:p>
            <a:r>
              <a:rPr lang="en-US" dirty="0" smtClean="0"/>
              <a:t>Good News</a:t>
            </a:r>
          </a:p>
          <a:p>
            <a:r>
              <a:rPr lang="en-US" dirty="0" smtClean="0"/>
              <a:t>Of Kingdom of justice, social equality, repentance by oppressors, uplift of the poor, redistribution by the rich, love of the outcaste and needy.</a:t>
            </a:r>
          </a:p>
          <a:p>
            <a:r>
              <a:rPr lang="en-US" dirty="0" smtClean="0"/>
              <a:t>Among the poor. </a:t>
            </a:r>
          </a:p>
          <a:p>
            <a:endParaRPr lang="en-US" dirty="0" smtClean="0"/>
          </a:p>
          <a:p>
            <a:r>
              <a:rPr lang="en-US" dirty="0" smtClean="0"/>
              <a:t>Why?  He knew of the long-term power of transformation among the godly poor.</a:t>
            </a:r>
            <a:endParaRPr lang="en-US" dirty="0" smtClean="0"/>
          </a:p>
          <a:p>
            <a:endParaRPr lang="en-US" dirty="0"/>
          </a:p>
        </p:txBody>
      </p:sp>
      <p:sp>
        <p:nvSpPr>
          <p:cNvPr id="3" name="Title 2"/>
          <p:cNvSpPr>
            <a:spLocks noGrp="1"/>
          </p:cNvSpPr>
          <p:nvPr>
            <p:ph type="title"/>
          </p:nvPr>
        </p:nvSpPr>
        <p:spPr/>
        <p:txBody>
          <a:bodyPr/>
          <a:lstStyle/>
          <a:p>
            <a:r>
              <a:rPr lang="en-US" dirty="0" smtClean="0"/>
              <a:t>Jesus Focus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376672"/>
          </a:xfrm>
        </p:spPr>
        <p:txBody>
          <a:bodyPr>
            <a:normAutofit/>
          </a:bodyPr>
          <a:lstStyle/>
          <a:p>
            <a:r>
              <a:rPr lang="en-US" dirty="0" smtClean="0"/>
              <a:t>Secular leaders may see the “Light set on a hill”, may understand “salt”</a:t>
            </a:r>
          </a:p>
          <a:p>
            <a:r>
              <a:rPr lang="en-US" dirty="0" smtClean="0"/>
              <a:t>Or wise secular leaders may stumble onto Kingdom principles and use them</a:t>
            </a:r>
          </a:p>
          <a:p>
            <a:r>
              <a:rPr lang="en-US" dirty="0" smtClean="0"/>
              <a:t>Kingdom principles used by secular leaders may bring about transformation</a:t>
            </a:r>
          </a:p>
          <a:p>
            <a:r>
              <a:rPr lang="en-US" dirty="0" smtClean="0"/>
              <a:t>There is a need for the godly to influence the structures of the elites with these principles</a:t>
            </a:r>
            <a:r>
              <a:rPr lang="en-US" dirty="0" smtClean="0"/>
              <a:t>.</a:t>
            </a:r>
          </a:p>
          <a:p>
            <a:pPr lvl="1"/>
            <a:r>
              <a:rPr lang="en-US" dirty="0" smtClean="0"/>
              <a:t>  </a:t>
            </a:r>
            <a:r>
              <a:rPr lang="en-US" dirty="0" smtClean="0"/>
              <a:t>This requires academics and engagement in the arena.</a:t>
            </a:r>
          </a:p>
          <a:p>
            <a:pPr lvl="1"/>
            <a:r>
              <a:rPr lang="en-US" dirty="0" err="1" smtClean="0"/>
              <a:t>E.g</a:t>
            </a:r>
            <a:r>
              <a:rPr lang="en-US" dirty="0" smtClean="0"/>
              <a:t> Gandhi-</a:t>
            </a:r>
            <a:r>
              <a:rPr lang="en-US" dirty="0" err="1" smtClean="0"/>
              <a:t>ji</a:t>
            </a:r>
            <a:r>
              <a:rPr lang="en-US" dirty="0" smtClean="0"/>
              <a:t> and E Stanley Jones</a:t>
            </a:r>
            <a:endParaRPr lang="en-US" dirty="0"/>
          </a:p>
        </p:txBody>
      </p:sp>
      <p:sp>
        <p:nvSpPr>
          <p:cNvPr id="3" name="Title 2"/>
          <p:cNvSpPr>
            <a:spLocks noGrp="1"/>
          </p:cNvSpPr>
          <p:nvPr>
            <p:ph type="title"/>
          </p:nvPr>
        </p:nvSpPr>
        <p:spPr/>
        <p:txBody>
          <a:bodyPr>
            <a:normAutofit fontScale="90000"/>
          </a:bodyPr>
          <a:lstStyle/>
          <a:p>
            <a:r>
              <a:rPr lang="en-US" dirty="0" smtClean="0"/>
              <a:t>Kingdom </a:t>
            </a:r>
            <a:r>
              <a:rPr lang="en-US" dirty="0" smtClean="0"/>
              <a:t>Principles working through the UN</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Social transformation </a:t>
            </a:r>
            <a:r>
              <a:rPr lang="en-US" dirty="0" smtClean="0"/>
              <a:t>requires mass movements among the poor</a:t>
            </a:r>
          </a:p>
          <a:p>
            <a:r>
              <a:rPr lang="en-US" dirty="0" smtClean="0"/>
              <a:t>This requires parallel transformative movements among the elites</a:t>
            </a:r>
          </a:p>
          <a:p>
            <a:pPr lvl="1"/>
            <a:r>
              <a:rPr lang="en-US" dirty="0" err="1" smtClean="0"/>
              <a:t>E.g</a:t>
            </a:r>
            <a:r>
              <a:rPr lang="en-US" dirty="0" smtClean="0"/>
              <a:t> Wesley laid the foundations for Wilberforce </a:t>
            </a:r>
            <a:r>
              <a:rPr lang="en-US" dirty="0" err="1" smtClean="0"/>
              <a:t>snd</a:t>
            </a:r>
            <a:r>
              <a:rPr lang="en-US" dirty="0" smtClean="0"/>
              <a:t> the </a:t>
            </a:r>
            <a:r>
              <a:rPr lang="en-US" dirty="0" err="1" smtClean="0"/>
              <a:t>Clapham</a:t>
            </a:r>
            <a:r>
              <a:rPr lang="en-US" dirty="0" smtClean="0"/>
              <a:t> sect</a:t>
            </a:r>
            <a:r>
              <a:rPr lang="en-US" dirty="0" smtClean="0"/>
              <a:t> </a:t>
            </a:r>
          </a:p>
          <a:p>
            <a:pPr>
              <a:buNone/>
            </a:pPr>
            <a:endParaRPr lang="en-US" dirty="0" smtClean="0"/>
          </a:p>
          <a:p>
            <a:r>
              <a:rPr lang="en-US" dirty="0" smtClean="0"/>
              <a:t>50 year mindset of Cultural Transformation</a:t>
            </a:r>
            <a:endParaRPr lang="en-US" dirty="0"/>
          </a:p>
        </p:txBody>
      </p:sp>
      <p:sp>
        <p:nvSpPr>
          <p:cNvPr id="3" name="Title 2"/>
          <p:cNvSpPr>
            <a:spLocks noGrp="1"/>
          </p:cNvSpPr>
          <p:nvPr>
            <p:ph type="title"/>
          </p:nvPr>
        </p:nvSpPr>
        <p:spPr/>
        <p:txBody>
          <a:bodyPr/>
          <a:lstStyle/>
          <a:p>
            <a:r>
              <a:rPr lang="en-US" dirty="0" smtClean="0"/>
              <a:t>Dual Level Movements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376672"/>
          </a:xfrm>
        </p:spPr>
        <p:txBody>
          <a:bodyPr>
            <a:normAutofit fontScale="92500" lnSpcReduction="20000"/>
          </a:bodyPr>
          <a:lstStyle/>
          <a:p>
            <a:r>
              <a:rPr lang="en-US" b="1" dirty="0" smtClean="0"/>
              <a:t>MILLENNIUM </a:t>
            </a:r>
            <a:br>
              <a:rPr lang="en-US" b="1" dirty="0" smtClean="0"/>
            </a:br>
            <a:r>
              <a:rPr lang="en-US" b="1" dirty="0" smtClean="0"/>
              <a:t>DEVELOPMENT GOALS</a:t>
            </a:r>
          </a:p>
          <a:p>
            <a:r>
              <a:rPr lang="en-US" dirty="0" smtClean="0">
                <a:hlinkClick r:id="rId2"/>
              </a:rPr>
              <a:t>End Poverty</a:t>
            </a:r>
            <a:br>
              <a:rPr lang="en-US" dirty="0" smtClean="0">
                <a:hlinkClick r:id="rId2"/>
              </a:rPr>
            </a:br>
            <a:r>
              <a:rPr lang="en-US" dirty="0" smtClean="0">
                <a:hlinkClick r:id="rId2"/>
              </a:rPr>
              <a:t>and Hunger </a:t>
            </a:r>
            <a:endParaRPr lang="en-US" dirty="0" smtClean="0"/>
          </a:p>
          <a:p>
            <a:r>
              <a:rPr lang="en-US" dirty="0" smtClean="0">
                <a:hlinkClick r:id="rId3"/>
              </a:rPr>
              <a:t>Universal Education </a:t>
            </a:r>
            <a:endParaRPr lang="en-US" dirty="0" smtClean="0"/>
          </a:p>
          <a:p>
            <a:r>
              <a:rPr lang="en-US" dirty="0" smtClean="0">
                <a:hlinkClick r:id="rId4"/>
              </a:rPr>
              <a:t>Gender</a:t>
            </a:r>
            <a:br>
              <a:rPr lang="en-US" dirty="0" smtClean="0">
                <a:hlinkClick r:id="rId4"/>
              </a:rPr>
            </a:br>
            <a:r>
              <a:rPr lang="en-US" dirty="0" smtClean="0">
                <a:hlinkClick r:id="rId4"/>
              </a:rPr>
              <a:t>Equality </a:t>
            </a:r>
            <a:endParaRPr lang="en-US" dirty="0" smtClean="0"/>
          </a:p>
          <a:p>
            <a:r>
              <a:rPr lang="en-US" dirty="0" smtClean="0">
                <a:hlinkClick r:id="rId5"/>
              </a:rPr>
              <a:t>Child</a:t>
            </a:r>
            <a:br>
              <a:rPr lang="en-US" dirty="0" smtClean="0">
                <a:hlinkClick r:id="rId5"/>
              </a:rPr>
            </a:br>
            <a:r>
              <a:rPr lang="en-US" dirty="0" smtClean="0">
                <a:hlinkClick r:id="rId5"/>
              </a:rPr>
              <a:t>Health </a:t>
            </a:r>
            <a:endParaRPr lang="en-US" dirty="0" smtClean="0"/>
          </a:p>
          <a:p>
            <a:r>
              <a:rPr lang="en-US" dirty="0" smtClean="0">
                <a:hlinkClick r:id="rId6"/>
              </a:rPr>
              <a:t>Maternal</a:t>
            </a:r>
            <a:br>
              <a:rPr lang="en-US" dirty="0" smtClean="0">
                <a:hlinkClick r:id="rId6"/>
              </a:rPr>
            </a:br>
            <a:r>
              <a:rPr lang="en-US" dirty="0" smtClean="0">
                <a:hlinkClick r:id="rId6"/>
              </a:rPr>
              <a:t>Health </a:t>
            </a:r>
            <a:endParaRPr lang="en-US" dirty="0" smtClean="0"/>
          </a:p>
          <a:p>
            <a:r>
              <a:rPr lang="en-US" dirty="0" smtClean="0">
                <a:hlinkClick r:id="rId7"/>
              </a:rPr>
              <a:t>Combat</a:t>
            </a:r>
            <a:br>
              <a:rPr lang="en-US" dirty="0" smtClean="0">
                <a:hlinkClick r:id="rId7"/>
              </a:rPr>
            </a:br>
            <a:r>
              <a:rPr lang="en-US" dirty="0" smtClean="0">
                <a:hlinkClick r:id="rId7"/>
              </a:rPr>
              <a:t>HIV/AIDS </a:t>
            </a:r>
            <a:endParaRPr lang="en-US" dirty="0" smtClean="0"/>
          </a:p>
          <a:p>
            <a:r>
              <a:rPr lang="en-US" dirty="0" smtClean="0">
                <a:hlinkClick r:id="rId8"/>
              </a:rPr>
              <a:t>Environmental Sustainability </a:t>
            </a:r>
            <a:endParaRPr lang="en-US" dirty="0" smtClean="0"/>
          </a:p>
          <a:p>
            <a:r>
              <a:rPr lang="en-US" dirty="0" smtClean="0">
                <a:hlinkClick r:id="rId9"/>
              </a:rPr>
              <a:t>Global Partnership </a:t>
            </a:r>
            <a:endParaRPr lang="en-US" dirty="0" smtClean="0"/>
          </a:p>
          <a:p>
            <a:endParaRPr lang="en-US" dirty="0"/>
          </a:p>
        </p:txBody>
      </p:sp>
      <p:sp>
        <p:nvSpPr>
          <p:cNvPr id="3" name="Title 2"/>
          <p:cNvSpPr>
            <a:spLocks noGrp="1"/>
          </p:cNvSpPr>
          <p:nvPr>
            <p:ph type="title"/>
          </p:nvPr>
        </p:nvSpPr>
        <p:spPr/>
        <p:txBody>
          <a:bodyPr>
            <a:normAutofit fontScale="90000"/>
          </a:bodyPr>
          <a:lstStyle/>
          <a:p>
            <a:r>
              <a:rPr lang="en-US" dirty="0" smtClean="0"/>
              <a:t>What are the </a:t>
            </a:r>
            <a:r>
              <a:rPr lang="en-US" dirty="0" err="1" smtClean="0"/>
              <a:t>Millenial</a:t>
            </a:r>
            <a:r>
              <a:rPr lang="en-US" dirty="0" smtClean="0"/>
              <a:t> </a:t>
            </a:r>
            <a:r>
              <a:rPr lang="en-US" dirty="0" err="1" smtClean="0"/>
              <a:t>Develoment</a:t>
            </a:r>
            <a:r>
              <a:rPr lang="en-US" dirty="0" smtClean="0"/>
              <a:t> Goals?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01350" y="1146227"/>
            <a:ext cx="8485450" cy="5711773"/>
          </a:xfrm>
        </p:spPr>
        <p:txBody>
          <a:bodyPr>
            <a:normAutofit fontScale="62500" lnSpcReduction="20000"/>
          </a:bodyPr>
          <a:lstStyle/>
          <a:p>
            <a:r>
              <a:rPr lang="en-US" b="1" dirty="0" smtClean="0"/>
              <a:t>Background</a:t>
            </a:r>
          </a:p>
          <a:p>
            <a:r>
              <a:rPr lang="en-US" dirty="0" smtClean="0"/>
              <a:t>The eight Millennium Development Goals (</a:t>
            </a:r>
            <a:r>
              <a:rPr lang="en-US" dirty="0" err="1" smtClean="0"/>
              <a:t>MDGs</a:t>
            </a:r>
            <a:r>
              <a:rPr lang="en-US" dirty="0" smtClean="0"/>
              <a:t>) – which range from halving extreme poverty to halting the spread of HIV/AIDS and providing universal primary education, all by the target date of 2015 – form a blueprint agreed to by all the world’s countries and all the world’s leading development institutions. They have galvanized unprecedented efforts to meet the needs of the world’s poorest.</a:t>
            </a:r>
          </a:p>
          <a:p>
            <a:r>
              <a:rPr lang="en-US" dirty="0" smtClean="0"/>
              <a:t> </a:t>
            </a:r>
          </a:p>
          <a:p>
            <a:r>
              <a:rPr lang="en-US" dirty="0" smtClean="0"/>
              <a:t>Video link - </a:t>
            </a:r>
            <a:r>
              <a:rPr lang="en-US" dirty="0" smtClean="0">
                <a:hlinkClick r:id="rId2"/>
              </a:rPr>
              <a:t>"Make it Happen"</a:t>
            </a:r>
            <a:r>
              <a:rPr lang="en-US" i="1" dirty="0" smtClean="0"/>
              <a:t> (4 minutes)</a:t>
            </a:r>
            <a:endParaRPr lang="en-US" dirty="0" smtClean="0"/>
          </a:p>
          <a:p>
            <a:r>
              <a:rPr lang="en-US" b="1" dirty="0" smtClean="0">
                <a:hlinkClick r:id="rId3"/>
              </a:rPr>
              <a:t>Millennium Summit</a:t>
            </a:r>
            <a:endParaRPr lang="en-US" b="1" dirty="0" smtClean="0"/>
          </a:p>
          <a:p>
            <a:r>
              <a:rPr lang="en-US" dirty="0" smtClean="0"/>
              <a:t>In September 2000, building upon a decade of major United Nations conferences and summits, world leaders came together at United Nations Headquarters in New York to adopt the </a:t>
            </a:r>
            <a:r>
              <a:rPr lang="en-US" u="sng" dirty="0" smtClean="0">
                <a:hlinkClick r:id="rId4"/>
              </a:rPr>
              <a:t>United Nations Millennium Declaration</a:t>
            </a:r>
            <a:r>
              <a:rPr lang="en-US" dirty="0" smtClean="0"/>
              <a:t>, committing their nations to a new global partnership to reduce extreme poverty and setting out a series of time-bound targets - with a deadline of 2015 - that have become known as the Millennium Development Goals.</a:t>
            </a:r>
          </a:p>
          <a:p>
            <a:r>
              <a:rPr lang="en-US" b="1" dirty="0" smtClean="0">
                <a:hlinkClick r:id="rId5"/>
              </a:rPr>
              <a:t>2005 World Summit</a:t>
            </a:r>
            <a:endParaRPr lang="en-US" b="1" dirty="0" smtClean="0"/>
          </a:p>
          <a:p>
            <a:r>
              <a:rPr lang="en-US" dirty="0" smtClean="0"/>
              <a:t>The 2005 World Summit, held from 14 to 16 September at United Nations Headquarters in New York, brought together more than 170 Heads of State and Government. It was a once-in-a-generation opportunity to take bold decisions in the areas of development, security, human rights and reform of the United Nations,</a:t>
            </a:r>
          </a:p>
          <a:p>
            <a:endParaRPr lang="en-US" dirty="0"/>
          </a:p>
        </p:txBody>
      </p:sp>
      <p:sp>
        <p:nvSpPr>
          <p:cNvPr id="3" name="Title 2"/>
          <p:cNvSpPr>
            <a:spLocks noGrp="1"/>
          </p:cNvSpPr>
          <p:nvPr>
            <p:ph type="title"/>
          </p:nvPr>
        </p:nvSpPr>
        <p:spPr/>
        <p:txBody>
          <a:bodyPr/>
          <a:lstStyle/>
          <a:p>
            <a:r>
              <a:rPr lang="en-US" dirty="0" smtClean="0"/>
              <a:t>Global Political Will</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Concourse.thmx</Template>
  <TotalTime>161</TotalTime>
  <Words>1004</Words>
  <Application>Microsoft Macintosh PowerPoint</Application>
  <PresentationFormat>On-screen Show (4:3)</PresentationFormat>
  <Paragraphs>69</Paragraphs>
  <Slides>12</Slides>
  <Notes>0</Notes>
  <HiddenSlides>0</HiddenSlides>
  <MMClips>0</MMClips>
  <ScaleCrop>false</ScaleCrop>
  <HeadingPairs>
    <vt:vector size="4" baseType="variant">
      <vt:variant>
        <vt:lpstr>Design Template</vt:lpstr>
      </vt:variant>
      <vt:variant>
        <vt:i4>1</vt:i4>
      </vt:variant>
      <vt:variant>
        <vt:lpstr>Slide Titles</vt:lpstr>
      </vt:variant>
      <vt:variant>
        <vt:i4>12</vt:i4>
      </vt:variant>
    </vt:vector>
  </HeadingPairs>
  <TitlesOfParts>
    <vt:vector size="13" baseType="lpstr">
      <vt:lpstr>Concourse</vt:lpstr>
      <vt:lpstr>The Aim Kingdom or Millenial?</vt:lpstr>
      <vt:lpstr>Debate: The UNDG and the Kingdom of God</vt:lpstr>
      <vt:lpstr>What are the Goals of the Kingdom of God?</vt:lpstr>
      <vt:lpstr>Eradicating Poverty is not the Primary Goal.</vt:lpstr>
      <vt:lpstr>Jesus Focus</vt:lpstr>
      <vt:lpstr>Kingdom Principles working through the UN</vt:lpstr>
      <vt:lpstr>Dual Level Movements</vt:lpstr>
      <vt:lpstr>What are the Millenial Develoment Goals?</vt:lpstr>
      <vt:lpstr>Global Political Will</vt:lpstr>
      <vt:lpstr>From Politics to Campaign</vt:lpstr>
      <vt:lpstr>Where do these overlap?</vt:lpstr>
      <vt:lpstr>In what ways are Development Goals inadequate expressions fo the Kingdom?</vt:lpstr>
    </vt:vector>
  </TitlesOfParts>
  <Company>Azusa Pacific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Aim Kingdom or Millenial?</dc:title>
  <dc:creator>Viv Grigg</dc:creator>
  <cp:lastModifiedBy>Viv Grigg</cp:lastModifiedBy>
  <cp:revision>5</cp:revision>
  <dcterms:created xsi:type="dcterms:W3CDTF">2011-10-12T17:43:46Z</dcterms:created>
  <dcterms:modified xsi:type="dcterms:W3CDTF">2011-10-12T18:25:28Z</dcterms:modified>
</cp:coreProperties>
</file>